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13.jpeg" ContentType="image/jpeg"/>
  <Override PartName="/ppt/media/image23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EC87AD7-BCC1-46F8-9E69-36F54DF11744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6040" cy="1256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040" cy="125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040" cy="53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040" cy="536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040" cy="536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hyperlink" Target="https://colab.research.google.com/drive/1_1EP616sZ9cckAsUrO6SzjVZft0k2Cr8#scrollTo=zu1uYHFR4E35&amp;line=1&amp;uniqifier=1" TargetMode="External"/><Relationship Id="rId5" Type="http://schemas.openxmlformats.org/officeDocument/2006/relationships/hyperlink" Target="https://colab.research.google.com/drive/1_1EP616sZ9cckAsUrO6SzjVZft0k2Cr8#scrollTo=zu1uYHFR4E35&amp;line=1&amp;uniqifier=1" TargetMode="External"/><Relationship Id="rId6" Type="http://schemas.openxmlformats.org/officeDocument/2006/relationships/hyperlink" Target="https://colab.research.google.com/drive/1_1EP616sZ9cckAsUrO6SzjVZft0k2Cr8#scrollTo=zu1uYHFR4E35&amp;line=1&amp;uniqifier=1" TargetMode="External"/><Relationship Id="rId7" Type="http://schemas.openxmlformats.org/officeDocument/2006/relationships/hyperlink" Target="https://colab.research.google.com/drive/1_1EP616sZ9cckAsUrO6SzjVZft0k2Cr8#scrollTo=zu1uYHFR4E35&amp;line=1&amp;uniqifier=1" TargetMode="External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hyperlink" Target="https://colab.research.google.com/drive/1_1EP616sZ9cckAsUrO6SzjVZft0k2Cr8#scrollTo=eJYExutWvZbb&amp;line=6&amp;uniqifier=1" TargetMode="External"/><Relationship Id="rId4" Type="http://schemas.openxmlformats.org/officeDocument/2006/relationships/hyperlink" Target="https://colab.research.google.com/drive/1_1EP616sZ9cckAsUrO6SzjVZft0k2Cr8#scrollTo=eJYExutWvZbb&amp;line=6&amp;uniqifier=1" TargetMode="External"/><Relationship Id="rId5" Type="http://schemas.openxmlformats.org/officeDocument/2006/relationships/hyperlink" Target="https://colab.research.google.com/drive/1_1EP616sZ9cckAsUrO6SzjVZft0k2Cr8#scrollTo=eJYExutWvZbb&amp;line=6&amp;uniqifier=1" TargetMode="External"/><Relationship Id="rId6" Type="http://schemas.openxmlformats.org/officeDocument/2006/relationships/hyperlink" Target="https://colab.research.google.com/drive/1_1EP616sZ9cckAsUrO6SzjVZft0k2Cr8#scrollTo=eJYExutWvZbb&amp;line=6&amp;uniqifier=1" TargetMode="Externa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hyperlink" Target="https://colab.research.google.com/drive/1_1EP616sZ9cckAsUrO6SzjVZft0k2Cr8#scrollTo=zjFVebsC0D7V&amp;line=7&amp;uniqifier=1" TargetMode="External"/><Relationship Id="rId4" Type="http://schemas.openxmlformats.org/officeDocument/2006/relationships/hyperlink" Target="https://colab.research.google.com/drive/1_1EP616sZ9cckAsUrO6SzjVZft0k2Cr8#scrollTo=zjFVebsC0D7V&amp;line=7&amp;uniqifier=1" TargetMode="External"/><Relationship Id="rId5" Type="http://schemas.openxmlformats.org/officeDocument/2006/relationships/hyperlink" Target="https://colab.research.google.com/drive/1_1EP616sZ9cckAsUrO6SzjVZft0k2Cr8#scrollTo=zjFVebsC0D7V&amp;line=7&amp;uniqifier=1" TargetMode="External"/><Relationship Id="rId6" Type="http://schemas.openxmlformats.org/officeDocument/2006/relationships/hyperlink" Target="https://colab.research.google.com/drive/1_1EP616sZ9cckAsUrO6SzjVZft0k2Cr8#scrollTo=zjFVebsC0D7V&amp;line=7&amp;uniqifier=1" TargetMode="Externa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01 - Practice 01 - Discussion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HSV COLORSPACE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RGB -&gt; HSV (Hue, Saturation, Value)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4871160" y="1877400"/>
            <a:ext cx="2860200" cy="22881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4" descr=""/>
          <p:cNvPicPr/>
          <p:nvPr/>
        </p:nvPicPr>
        <p:blipFill>
          <a:blip r:embed="rId2"/>
          <a:stretch/>
        </p:blipFill>
        <p:spPr>
          <a:xfrm>
            <a:off x="1981080" y="2129400"/>
            <a:ext cx="2520360" cy="189000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3"/>
          <a:stretch/>
        </p:blipFill>
        <p:spPr>
          <a:xfrm>
            <a:off x="189000" y="4294080"/>
            <a:ext cx="9527040" cy="244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Histogram and Threshold (Hue Channel)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RGB -&gt; HSV (Hue, Saturation, Value)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6" name="Picture 2" descr=""/>
          <p:cNvPicPr/>
          <p:nvPr/>
        </p:nvPicPr>
        <p:blipFill>
          <a:blip r:embed="rId1"/>
          <a:stretch/>
        </p:blipFill>
        <p:spPr>
          <a:xfrm>
            <a:off x="2951640" y="1978920"/>
            <a:ext cx="3628800" cy="2361960"/>
          </a:xfrm>
          <a:prstGeom prst="rect">
            <a:avLst/>
          </a:prstGeom>
          <a:ln w="0">
            <a:noFill/>
          </a:ln>
        </p:spPr>
      </p:pic>
      <p:pic>
        <p:nvPicPr>
          <p:cNvPr id="157" name="Imagem 2" descr=""/>
          <p:cNvPicPr/>
          <p:nvPr/>
        </p:nvPicPr>
        <p:blipFill>
          <a:blip r:embed="rId2"/>
          <a:stretch/>
        </p:blipFill>
        <p:spPr>
          <a:xfrm>
            <a:off x="1572480" y="4413960"/>
            <a:ext cx="3142800" cy="237420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 descr=""/>
          <p:cNvPicPr/>
          <p:nvPr/>
        </p:nvPicPr>
        <p:blipFill>
          <a:blip r:embed="rId3"/>
          <a:stretch/>
        </p:blipFill>
        <p:spPr>
          <a:xfrm>
            <a:off x="5506560" y="4256280"/>
            <a:ext cx="3332160" cy="2665800"/>
          </a:xfrm>
          <a:prstGeom prst="rect">
            <a:avLst/>
          </a:prstGeom>
          <a:ln w="0">
            <a:noFill/>
          </a:ln>
        </p:spPr>
      </p:pic>
      <p:sp>
        <p:nvSpPr>
          <p:cNvPr id="159" name="Conector reto 15"/>
          <p:cNvSpPr/>
          <p:nvPr/>
        </p:nvSpPr>
        <p:spPr>
          <a:xfrm flipV="1">
            <a:off x="3662640" y="2064960"/>
            <a:ext cx="360" cy="2070000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Mask Retrieval (Bitwise_and)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RGB -&gt; HSV (Hue, Saturation, Value)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4" name="Picture 6" descr=""/>
          <p:cNvPicPr/>
          <p:nvPr/>
        </p:nvPicPr>
        <p:blipFill>
          <a:blip r:embed="rId1"/>
          <a:srcRect l="10486" t="9104" r="0" b="6978"/>
          <a:stretch/>
        </p:blipFill>
        <p:spPr>
          <a:xfrm>
            <a:off x="1130400" y="1987920"/>
            <a:ext cx="3047760" cy="2285640"/>
          </a:xfrm>
          <a:prstGeom prst="rect">
            <a:avLst/>
          </a:prstGeom>
          <a:ln w="0">
            <a:noFill/>
          </a:ln>
        </p:spPr>
      </p:pic>
      <p:pic>
        <p:nvPicPr>
          <p:cNvPr id="165" name="Picture 4" descr=""/>
          <p:cNvPicPr/>
          <p:nvPr/>
        </p:nvPicPr>
        <p:blipFill>
          <a:blip r:embed="rId2"/>
          <a:stretch/>
        </p:blipFill>
        <p:spPr>
          <a:xfrm>
            <a:off x="5766480" y="1983960"/>
            <a:ext cx="2982600" cy="22366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2" descr=""/>
          <p:cNvPicPr/>
          <p:nvPr/>
        </p:nvPicPr>
        <p:blipFill>
          <a:blip r:embed="rId3"/>
          <a:stretch/>
        </p:blipFill>
        <p:spPr>
          <a:xfrm>
            <a:off x="3524400" y="4618800"/>
            <a:ext cx="2721240" cy="2040840"/>
          </a:xfrm>
          <a:prstGeom prst="rect">
            <a:avLst/>
          </a:prstGeom>
          <a:ln w="0">
            <a:noFill/>
          </a:ln>
        </p:spPr>
      </p:pic>
      <p:sp>
        <p:nvSpPr>
          <p:cNvPr id="167" name="Sinal de Multiplicação 3"/>
          <p:cNvSpPr/>
          <p:nvPr/>
        </p:nvSpPr>
        <p:spPr>
          <a:xfrm>
            <a:off x="4608360" y="2701080"/>
            <a:ext cx="680400" cy="802440"/>
          </a:xfrm>
          <a:prstGeom prst="mathMultiply">
            <a:avLst>
              <a:gd name="adj1" fmla="val 2352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Seta: para Baixo 4"/>
          <p:cNvSpPr/>
          <p:nvPr/>
        </p:nvSpPr>
        <p:spPr>
          <a:xfrm>
            <a:off x="4700160" y="4044600"/>
            <a:ext cx="495360" cy="458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aixaDeTexto 16"/>
          <p:cNvSpPr/>
          <p:nvPr/>
        </p:nvSpPr>
        <p:spPr>
          <a:xfrm>
            <a:off x="7016760" y="5235480"/>
            <a:ext cx="503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Let’s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Code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Objective – </a:t>
            </a: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Color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Segmentation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146600" y="5114520"/>
            <a:ext cx="4107960" cy="51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Picture 2" descr=""/>
          <p:cNvPicPr/>
          <p:nvPr/>
        </p:nvPicPr>
        <p:blipFill>
          <a:blip r:embed="rId1"/>
          <a:stretch/>
        </p:blipFill>
        <p:spPr>
          <a:xfrm>
            <a:off x="944640" y="2913840"/>
            <a:ext cx="4093200" cy="272016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4" descr=""/>
          <p:cNvPicPr/>
          <p:nvPr/>
        </p:nvPicPr>
        <p:blipFill>
          <a:blip r:embed="rId2"/>
          <a:stretch/>
        </p:blipFill>
        <p:spPr>
          <a:xfrm>
            <a:off x="5370840" y="3218760"/>
            <a:ext cx="3939840" cy="211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RGB COLORSPACE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One can argue that we can split the red channel to solve the problem. </a:t>
            </a: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This rationale is not correct since the color is composed by addition in RGB. </a:t>
            </a:r>
            <a:endParaRPr b="0" lang="pt-BR" sz="16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So, the other colors also have a portion of red.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3750120" y="2818080"/>
            <a:ext cx="2190960" cy="164340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576000" y="4554720"/>
            <a:ext cx="9098640" cy="228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Histogram and Threshold (Red Channel)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histogram shows how difficult it is to define a threshold.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1"/>
          <a:stretch/>
        </p:blipFill>
        <p:spPr>
          <a:xfrm>
            <a:off x="3200040" y="1841040"/>
            <a:ext cx="3496320" cy="2461320"/>
          </a:xfrm>
          <a:prstGeom prst="rect">
            <a:avLst/>
          </a:prstGeom>
          <a:ln w="0">
            <a:noFill/>
          </a:ln>
        </p:spPr>
      </p:pic>
      <p:sp>
        <p:nvSpPr>
          <p:cNvPr id="106" name="Conector reto 2"/>
          <p:cNvSpPr/>
          <p:nvPr/>
        </p:nvSpPr>
        <p:spPr>
          <a:xfrm flipV="1">
            <a:off x="4224240" y="1993320"/>
            <a:ext cx="360" cy="2111040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10" descr=""/>
          <p:cNvPicPr/>
          <p:nvPr/>
        </p:nvPicPr>
        <p:blipFill>
          <a:blip r:embed="rId2"/>
          <a:stretch/>
        </p:blipFill>
        <p:spPr>
          <a:xfrm>
            <a:off x="1568520" y="4221360"/>
            <a:ext cx="6759360" cy="251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Histogram and Threshold (Red Channel)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histogram shows how difficult it is to define a threshold.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2" name="Picture 4" descr=""/>
          <p:cNvPicPr/>
          <p:nvPr/>
        </p:nvPicPr>
        <p:blipFill>
          <a:blip r:embed="rId1"/>
          <a:stretch/>
        </p:blipFill>
        <p:spPr>
          <a:xfrm>
            <a:off x="3200040" y="1841040"/>
            <a:ext cx="3496320" cy="2461320"/>
          </a:xfrm>
          <a:prstGeom prst="rect">
            <a:avLst/>
          </a:prstGeom>
          <a:ln w="0">
            <a:noFill/>
          </a:ln>
        </p:spPr>
      </p:pic>
      <p:sp>
        <p:nvSpPr>
          <p:cNvPr id="113" name="Conector reto 2"/>
          <p:cNvSpPr/>
          <p:nvPr/>
        </p:nvSpPr>
        <p:spPr>
          <a:xfrm flipV="1">
            <a:off x="4772880" y="2016360"/>
            <a:ext cx="360" cy="2110680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" name="Picture 8" descr=""/>
          <p:cNvPicPr/>
          <p:nvPr/>
        </p:nvPicPr>
        <p:blipFill>
          <a:blip r:embed="rId2"/>
          <a:stretch/>
        </p:blipFill>
        <p:spPr>
          <a:xfrm>
            <a:off x="1580400" y="4250880"/>
            <a:ext cx="6659280" cy="248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Histogram and Threshold (Red Channel)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histogram shows how difficult it is to define a threshold.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3177000" y="1894320"/>
            <a:ext cx="3496320" cy="2461320"/>
          </a:xfrm>
          <a:prstGeom prst="rect">
            <a:avLst/>
          </a:prstGeom>
          <a:ln w="0">
            <a:noFill/>
          </a:ln>
        </p:spPr>
      </p:pic>
      <p:sp>
        <p:nvSpPr>
          <p:cNvPr id="120" name="Conector reto 2"/>
          <p:cNvSpPr/>
          <p:nvPr/>
        </p:nvSpPr>
        <p:spPr>
          <a:xfrm flipV="1">
            <a:off x="5649120" y="2016360"/>
            <a:ext cx="360" cy="2110680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1" name="Picture 4" descr=""/>
          <p:cNvPicPr/>
          <p:nvPr/>
        </p:nvPicPr>
        <p:blipFill>
          <a:blip r:embed="rId2"/>
          <a:stretch/>
        </p:blipFill>
        <p:spPr>
          <a:xfrm>
            <a:off x="1598040" y="4278240"/>
            <a:ext cx="6606000" cy="2461320"/>
          </a:xfrm>
          <a:prstGeom prst="rect">
            <a:avLst/>
          </a:prstGeom>
          <a:ln w="0">
            <a:noFill/>
          </a:ln>
        </p:spPr>
      </p:pic>
      <p:sp>
        <p:nvSpPr>
          <p:cNvPr id="122" name="CaixaDeTexto 11"/>
          <p:cNvSpPr/>
          <p:nvPr/>
        </p:nvSpPr>
        <p:spPr>
          <a:xfrm>
            <a:off x="8336520" y="5388840"/>
            <a:ext cx="5040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Let´s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code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 it!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Histogram and Threshold (Green Channel)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The green channel provide a better segmentation, but….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7" name="Picture 2" descr=""/>
          <p:cNvPicPr/>
          <p:nvPr/>
        </p:nvPicPr>
        <p:blipFill>
          <a:blip r:embed="rId1"/>
          <a:stretch/>
        </p:blipFill>
        <p:spPr>
          <a:xfrm>
            <a:off x="3105000" y="2019600"/>
            <a:ext cx="3417120" cy="218988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4" descr=""/>
          <p:cNvPicPr/>
          <p:nvPr/>
        </p:nvPicPr>
        <p:blipFill>
          <a:blip r:embed="rId2"/>
          <a:stretch/>
        </p:blipFill>
        <p:spPr>
          <a:xfrm>
            <a:off x="1564560" y="4174200"/>
            <a:ext cx="6885720" cy="2565360"/>
          </a:xfrm>
          <a:prstGeom prst="rect">
            <a:avLst/>
          </a:prstGeom>
          <a:ln w="0">
            <a:noFill/>
          </a:ln>
        </p:spPr>
      </p:pic>
      <p:sp>
        <p:nvSpPr>
          <p:cNvPr id="129" name="Conector reto 15"/>
          <p:cNvSpPr/>
          <p:nvPr/>
        </p:nvSpPr>
        <p:spPr>
          <a:xfrm flipV="1">
            <a:off x="3866040" y="2095200"/>
            <a:ext cx="360" cy="1900800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aixaDeTexto 18"/>
          <p:cNvSpPr/>
          <p:nvPr/>
        </p:nvSpPr>
        <p:spPr>
          <a:xfrm>
            <a:off x="8547840" y="5253480"/>
            <a:ext cx="5040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Let´s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Code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HSV COLORSPACE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HSV (Hue, Saturation, Value)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5" name="Picture 2" descr=""/>
          <p:cNvPicPr/>
          <p:nvPr/>
        </p:nvPicPr>
        <p:blipFill>
          <a:blip r:embed="rId1"/>
          <a:srcRect l="0" t="0" r="53984" b="0"/>
          <a:stretch/>
        </p:blipFill>
        <p:spPr>
          <a:xfrm>
            <a:off x="6907680" y="1980000"/>
            <a:ext cx="1963080" cy="1636560"/>
          </a:xfrm>
          <a:prstGeom prst="rect">
            <a:avLst/>
          </a:prstGeom>
          <a:ln w="0">
            <a:noFill/>
          </a:ln>
        </p:spPr>
      </p:pic>
      <p:pic>
        <p:nvPicPr>
          <p:cNvPr id="136" name="Imagem 5" descr=""/>
          <p:cNvPicPr/>
          <p:nvPr/>
        </p:nvPicPr>
        <p:blipFill>
          <a:blip r:embed="rId2"/>
          <a:stretch/>
        </p:blipFill>
        <p:spPr>
          <a:xfrm>
            <a:off x="372240" y="1980000"/>
            <a:ext cx="4207320" cy="2324880"/>
          </a:xfrm>
          <a:prstGeom prst="rect">
            <a:avLst/>
          </a:prstGeom>
          <a:ln w="0">
            <a:noFill/>
          </a:ln>
        </p:spPr>
      </p:pic>
      <p:pic>
        <p:nvPicPr>
          <p:cNvPr id="137" name="Imagem 7" descr=""/>
          <p:cNvPicPr/>
          <p:nvPr/>
        </p:nvPicPr>
        <p:blipFill>
          <a:blip r:embed="rId3"/>
          <a:srcRect l="0" t="1363" r="0" b="0"/>
          <a:stretch/>
        </p:blipFill>
        <p:spPr>
          <a:xfrm>
            <a:off x="428400" y="4358520"/>
            <a:ext cx="4644360" cy="252720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2" descr=""/>
          <p:cNvPicPr/>
          <p:nvPr/>
        </p:nvPicPr>
        <p:blipFill>
          <a:blip r:embed="rId4"/>
          <a:srcRect l="46896" t="0" r="0" b="0"/>
          <a:stretch/>
        </p:blipFill>
        <p:spPr>
          <a:xfrm>
            <a:off x="6605280" y="4358520"/>
            <a:ext cx="2265840" cy="163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8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HSV COLORSPACE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60000" y="16599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RGB -&gt; HSV (Hue, Saturation, Value)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1"/>
          <a:stretch/>
        </p:blipFill>
        <p:spPr>
          <a:xfrm>
            <a:off x="4962600" y="1919520"/>
            <a:ext cx="2565360" cy="205236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2"/>
          <a:stretch/>
        </p:blipFill>
        <p:spPr>
          <a:xfrm>
            <a:off x="2037960" y="2130480"/>
            <a:ext cx="2260440" cy="16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</TotalTime>
  <Application>LibreOffice/7.3.7.2$Linux_X86_64 LibreOffice_project/30$Build-2</Application>
  <AppVersion>15.0000</AppVersion>
  <Words>377</Words>
  <Paragraphs>69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2024-08-05T17:06:12Z</dcterms:modified>
  <cp:revision>115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12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